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99" r:id="rId3"/>
    <p:sldId id="304" r:id="rId4"/>
    <p:sldId id="302" r:id="rId5"/>
    <p:sldId id="303" r:id="rId6"/>
    <p:sldId id="305" r:id="rId7"/>
    <p:sldId id="265" r:id="rId8"/>
    <p:sldId id="4575" r:id="rId9"/>
    <p:sldId id="4576" r:id="rId10"/>
    <p:sldId id="4578" r:id="rId11"/>
    <p:sldId id="4577" r:id="rId12"/>
    <p:sldId id="4579" r:id="rId13"/>
    <p:sldId id="279" r:id="rId14"/>
    <p:sldId id="280" r:id="rId15"/>
    <p:sldId id="278" r:id="rId16"/>
    <p:sldId id="277" r:id="rId17"/>
    <p:sldId id="281" r:id="rId18"/>
    <p:sldId id="4583" r:id="rId19"/>
    <p:sldId id="4593" r:id="rId20"/>
    <p:sldId id="4594" r:id="rId21"/>
    <p:sldId id="4595" r:id="rId22"/>
    <p:sldId id="4590" r:id="rId23"/>
    <p:sldId id="4589" r:id="rId24"/>
    <p:sldId id="272" r:id="rId25"/>
    <p:sldId id="4591" r:id="rId26"/>
    <p:sldId id="4592" r:id="rId27"/>
    <p:sldId id="4596" r:id="rId28"/>
    <p:sldId id="297" r:id="rId29"/>
    <p:sldId id="300" r:id="rId30"/>
    <p:sldId id="301" r:id="rId31"/>
    <p:sldId id="285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iefer, Leonard Carl" initials="KLC" lastIdx="1" clrIdx="0">
    <p:extLst>
      <p:ext uri="{19B8F6BF-5375-455C-9EA6-DF929625EA0E}">
        <p15:presenceInfo xmlns:p15="http://schemas.microsoft.com/office/powerpoint/2012/main" userId="S::f362595@fhlmc.com::d1d5c87d-f1a5-4d29-9508-865554b95e5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67" autoAdjust="0"/>
    <p:restoredTop sz="94660"/>
  </p:normalViewPr>
  <p:slideViewPr>
    <p:cSldViewPr snapToGrid="0">
      <p:cViewPr varScale="1">
        <p:scale>
          <a:sx n="38" d="100"/>
          <a:sy n="38" d="100"/>
        </p:scale>
        <p:origin x="24" y="6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gif>
</file>

<file path=ppt/media/image21.png>
</file>

<file path=ppt/media/image22.png>
</file>

<file path=ppt/media/image23.png>
</file>

<file path=ppt/media/image24.png>
</file>

<file path=ppt/media/image25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49AA84-8D70-40E1-B627-3284866A49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1C38696-FD70-4E95-8502-DCB40780E7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215088-84DE-4C06-BFF7-77694C3E5A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D2D52-0FB1-4CD1-BFF0-2F6046811363}" type="datetimeFigureOut">
              <a:rPr lang="en-US" smtClean="0"/>
              <a:t>2/25/2021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D48245-4306-4BBE-8852-DA515311A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E49E37-ADBD-4FBE-8D91-F14EC4827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D8BAD-4391-43CF-9159-728F56318C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8163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4145F9-FCF6-47F0-A7EA-D8EC64A71B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D2D52-0FB1-4CD1-BFF0-2F6046811363}" type="datetimeFigureOut">
              <a:rPr lang="en-US" smtClean="0"/>
              <a:t>2/25/2021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5C3D87F-680F-475D-960D-B6D9F6AF47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CCD6F9-56C5-4933-875F-A6E6D4803E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D8BAD-4391-43CF-9159-728F56318C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0097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373115-CDC4-4CC2-BC8E-81025A9D59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A8E28-BD52-417D-9175-93BD0EE8B8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F5E5EF8-3353-4E3E-86B2-A6BFB67700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415E0A-31D4-4DE3-A16C-B42B4AE47F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D2D52-0FB1-4CD1-BFF0-2F6046811363}" type="datetimeFigureOut">
              <a:rPr lang="en-US" smtClean="0"/>
              <a:t>2/25/2021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D5E402-4FA7-410B-B9BD-5E0F99943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7A9593-3B6F-4FD7-8C61-83FE4842A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D8BAD-4391-43CF-9159-728F56318C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35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8B623C-B894-45F1-915C-C7BD3DF25C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77C5CF8-304F-40AA-AB29-5A1095279F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9AF877-A073-413E-87CA-FA3879AB44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12DE9B-CD05-47E2-916D-CA4BA31D29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D2D52-0FB1-4CD1-BFF0-2F6046811363}" type="datetimeFigureOut">
              <a:rPr lang="en-US" smtClean="0"/>
              <a:t>2/25/2021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1B1CE7-F422-43CE-A2F8-3B99951A04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B1EEC8-C33D-4748-9EF2-032E1506C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D8BAD-4391-43CF-9159-728F56318C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8516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7DD61C-77A7-4C8F-8E38-93A41B2862E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B8271E-6917-4625-9266-7B3A5FB0FF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A15F58-0F0C-4F91-A594-70359CAC7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D2D52-0FB1-4CD1-BFF0-2F6046811363}" type="datetimeFigureOut">
              <a:rPr lang="en-US" smtClean="0"/>
              <a:t>2/25/2021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8AD729-0292-4507-BB47-6C142DC9C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CD1A94-ADBD-4C9C-A720-48CDF9F53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D8BAD-4391-43CF-9159-728F56318C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5700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6D00C-F520-432F-885E-3E1E52030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35C25D-6077-4CCF-A908-E617D1CB9C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5D71CC-40C6-4866-8967-11D74E81F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D2D52-0FB1-4CD1-BFF0-2F6046811363}" type="datetimeFigureOut">
              <a:rPr lang="en-US" smtClean="0"/>
              <a:t>2/25/2021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6B77AD-844D-490A-82AB-61FCC9270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9B4BF0-E547-4B78-A309-16E8351A1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D8BAD-4391-43CF-9159-728F56318C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4597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35C25D-6077-4CCF-A908-E617D1CB9C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84210"/>
            <a:ext cx="10515600" cy="588958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5D71CC-40C6-4866-8967-11D74E81F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D2D52-0FB1-4CD1-BFF0-2F6046811363}" type="datetimeFigureOut">
              <a:rPr lang="en-US" smtClean="0"/>
              <a:t>2/25/2021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6B77AD-844D-490A-82AB-61FCC9270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9B4BF0-E547-4B78-A309-16E8351A14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D8BAD-4391-43CF-9159-728F56318C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539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ntent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880020-60FF-4496-9516-D734BB540D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404949"/>
            <a:ext cx="5181600" cy="577201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D8504A-A1D4-4861-8DB4-DB63933F0B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404949"/>
            <a:ext cx="5181600" cy="57720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9A065-882C-442F-B22E-33DA27B36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D2D52-0FB1-4CD1-BFF0-2F6046811363}" type="datetimeFigureOut">
              <a:rPr lang="en-US" smtClean="0"/>
              <a:t>2/25/2021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EE4048-EAD1-411E-A0AB-124E5AA601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0A2E6E-9D65-4D21-BB94-3E29CDED7D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D8BAD-4391-43CF-9159-728F56318C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7195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86837-7BFE-4D59-BA76-CF6EA12AE5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DAA2B8-92F2-4709-BD71-5512645DB77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E2EFD-D4CA-4395-8015-E8A26E0E0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D2D52-0FB1-4CD1-BFF0-2F6046811363}" type="datetimeFigureOut">
              <a:rPr lang="en-US" smtClean="0"/>
              <a:t>2/25/2021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C9AC9A-ECC6-4702-A89A-06DDE081DE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87C311-D02C-41E6-81C8-44BFEE7BB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D8BAD-4391-43CF-9159-728F56318C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86133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B6A48-8FDB-43FE-84C8-D3AB6C9311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880020-60FF-4496-9516-D734BB540D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D8504A-A1D4-4861-8DB4-DB63933F0B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9A065-882C-442F-B22E-33DA27B36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D2D52-0FB1-4CD1-BFF0-2F6046811363}" type="datetimeFigureOut">
              <a:rPr lang="en-US" smtClean="0"/>
              <a:t>2/25/2021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EE4048-EAD1-411E-A0AB-124E5AA601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0A2E6E-9D65-4D21-BB94-3E29CDED7D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D8BAD-4391-43CF-9159-728F56318C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455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7670F-6F28-48F4-B1F0-D7A5BE5B6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5B6681-F953-4FFF-A8CF-404FB226B0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442176-8614-47DB-9793-D27F8042F7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D2D52-0FB1-4CD1-BFF0-2F6046811363}" type="datetimeFigureOut">
              <a:rPr lang="en-US" smtClean="0"/>
              <a:t>2/25/2021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5B99D8-966F-482C-B74F-8797EFD72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939F33-32AB-4FD7-97FE-E0B073729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D8BAD-4391-43CF-9159-728F56318C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11493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6C9F0E-4667-45DC-8B87-E494F812BA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ACC6A25-AB8E-46E6-AEB3-8D2E0D5690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CE7101-58E2-4187-BB06-6EDB680F20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732307-BB6B-4631-A9F8-377C3E40FF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BF327A4-B960-48B4-98D3-31907116D3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6B0FC14-A840-44F1-BE5E-9679BA3714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D2D52-0FB1-4CD1-BFF0-2F6046811363}" type="datetimeFigureOut">
              <a:rPr lang="en-US" smtClean="0"/>
              <a:t>2/25/2021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93A46CC-9547-4A31-A888-F234C5BB08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01B866-F874-415A-8415-1CA59A7A79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D8BAD-4391-43CF-9159-728F56318C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6967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0A11B3-2AD2-4855-90FA-D249624426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65D1C4C-3338-49E7-8698-49D08D930F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DD2D52-0FB1-4CD1-BFF0-2F6046811363}" type="datetimeFigureOut">
              <a:rPr lang="en-US" smtClean="0"/>
              <a:t>2/25/2021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4F45D7-DF10-44A7-8B9A-FB0F0EBFCF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535B14-81FC-41EC-8597-A84D74F89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7D8BAD-4391-43CF-9159-728F56318C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6476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64D600C-3580-4EB5-8802-1319590FB6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475BD3-4073-4238-8830-15A1C7D813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CD71BE-C31C-4462-81C6-840E645B47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DD2D52-0FB1-4CD1-BFF0-2F6046811363}" type="datetimeFigureOut">
              <a:rPr lang="en-US" smtClean="0"/>
              <a:t>2/25/2021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04B7C2-4E84-47DE-9F72-955D4E6A9C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CA2807-BD14-49B8-B064-9DAFF14D908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7D8BAD-4391-43CF-9159-728F56318C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126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61" r:id="rId4"/>
    <p:sldLayoutId id="2147483651" r:id="rId5"/>
    <p:sldLayoutId id="2147483652" r:id="rId6"/>
    <p:sldLayoutId id="2147483658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9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0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clauswilke.com/dataviz/" TargetMode="Externa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policyviz.com/2021/02/11/inside-better-data-visualizations-a-guide-for-scholars-researchers-and-wonks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olicyviz.com/2021/02/11/inside-better-data-visualizations-a-guide-for-scholars-researchers-and-wonks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3F3E6-B74E-46DB-B8FF-5772AB7E85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Visualization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990218-41A1-4D28-A1E8-F9BAA68FE1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Len Kiefer, February 2021</a:t>
            </a:r>
          </a:p>
        </p:txBody>
      </p:sp>
    </p:spTree>
    <p:extLst>
      <p:ext uri="{BB962C8B-B14F-4D97-AF65-F5344CB8AC3E}">
        <p14:creationId xmlns:p14="http://schemas.microsoft.com/office/powerpoint/2010/main" val="14127466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90ADBD-5B4A-4EDE-8BB7-2617016027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 job growth decelerates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CD3B56B7-FB3B-4CD7-8C3B-79D2637A5A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20634" y="1690688"/>
            <a:ext cx="9969500" cy="498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6341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804D46-958E-4E2E-B7AC-D7EA95157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The US economy is down over 9 million payroll jobs since Feb 2020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C590E80-3DC0-4E66-A688-0CDC60C764C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4662" y="1825625"/>
            <a:ext cx="870267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18870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5CCAA13-C4FF-4FCF-A2A8-839B5F57B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did the housing market respond?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CC4738-F201-4D7E-81D3-BB299008DA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79367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Content Placeholder 12" descr="Chart&#10;&#10;Description automatically generated">
            <a:extLst>
              <a:ext uri="{FF2B5EF4-FFF2-40B4-BE49-F238E27FC236}">
                <a16:creationId xmlns:a16="http://schemas.microsoft.com/office/drawing/2014/main" id="{3CE070F6-1C11-4074-B34E-E247955AB4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954742"/>
            <a:ext cx="10515600" cy="4948517"/>
          </a:xfrm>
        </p:spPr>
      </p:pic>
    </p:spTree>
    <p:extLst>
      <p:ext uri="{BB962C8B-B14F-4D97-AF65-F5344CB8AC3E}">
        <p14:creationId xmlns:p14="http://schemas.microsoft.com/office/powerpoint/2010/main" val="14098379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small multiple US purchase mortgage applications">
            <a:extLst>
              <a:ext uri="{FF2B5EF4-FFF2-40B4-BE49-F238E27FC236}">
                <a16:creationId xmlns:a16="http://schemas.microsoft.com/office/drawing/2014/main" id="{A045DF29-320A-44B1-A1EB-E00F7A0994F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4984" y="484188"/>
            <a:ext cx="7362031" cy="5889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66428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Chart&#10;&#10;Description automatically generated">
            <a:extLst>
              <a:ext uri="{FF2B5EF4-FFF2-40B4-BE49-F238E27FC236}">
                <a16:creationId xmlns:a16="http://schemas.microsoft.com/office/drawing/2014/main" id="{7CED0A71-79A4-48EF-8DB9-ECA299410E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092200"/>
            <a:ext cx="10515600" cy="4673600"/>
          </a:xfrm>
        </p:spPr>
      </p:pic>
    </p:spTree>
    <p:extLst>
      <p:ext uri="{BB962C8B-B14F-4D97-AF65-F5344CB8AC3E}">
        <p14:creationId xmlns:p14="http://schemas.microsoft.com/office/powerpoint/2010/main" val="11197854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Chart&#10;&#10;Description automatically generated">
            <a:extLst>
              <a:ext uri="{FF2B5EF4-FFF2-40B4-BE49-F238E27FC236}">
                <a16:creationId xmlns:a16="http://schemas.microsoft.com/office/drawing/2014/main" id="{FC58C49C-0CDC-4895-9EC5-8C5A462E6F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092200"/>
            <a:ext cx="10515600" cy="4673600"/>
          </a:xfrm>
        </p:spPr>
      </p:pic>
    </p:spTree>
    <p:extLst>
      <p:ext uri="{BB962C8B-B14F-4D97-AF65-F5344CB8AC3E}">
        <p14:creationId xmlns:p14="http://schemas.microsoft.com/office/powerpoint/2010/main" val="3271167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Chart&#10;&#10;Description automatically generated">
            <a:extLst>
              <a:ext uri="{FF2B5EF4-FFF2-40B4-BE49-F238E27FC236}">
                <a16:creationId xmlns:a16="http://schemas.microsoft.com/office/drawing/2014/main" id="{1F5293BA-1047-42AA-BA4D-3BC90A1C4D6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1191" y="1142996"/>
            <a:ext cx="8229617" cy="4572009"/>
          </a:xfrm>
        </p:spPr>
      </p:pic>
    </p:spTree>
    <p:extLst>
      <p:ext uri="{BB962C8B-B14F-4D97-AF65-F5344CB8AC3E}">
        <p14:creationId xmlns:p14="http://schemas.microsoft.com/office/powerpoint/2010/main" val="23344189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US housing completions by year, units">
            <a:extLst>
              <a:ext uri="{FF2B5EF4-FFF2-40B4-BE49-F238E27FC236}">
                <a16:creationId xmlns:a16="http://schemas.microsoft.com/office/drawing/2014/main" id="{8B2F8F0C-A9A1-459F-8B1A-E3FAF3EDF66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3262" y="484188"/>
            <a:ext cx="8245475" cy="5889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683107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E6113245-BC0E-4217-89D6-FBC657ADC6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34036" y="327773"/>
            <a:ext cx="9923929" cy="6202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1336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4F4D36D-0FAE-4D8E-8AE6-7A9CA66DFA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5224" y="1431519"/>
            <a:ext cx="7786196" cy="5085933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8F7ABD3D-F15D-4027-ABD3-DAFF027312E1}"/>
              </a:ext>
            </a:extLst>
          </p:cNvPr>
          <p:cNvSpPr/>
          <p:nvPr/>
        </p:nvSpPr>
        <p:spPr>
          <a:xfrm>
            <a:off x="1625224" y="440298"/>
            <a:ext cx="793034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solidFill>
                  <a:srgbClr val="14171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can be [charted] at all can be [charted] clearly; and whereof one cannot [chart] thereof one must be silent.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87335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8C9B9D6-1302-499C-A658-0F88DC0006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352729"/>
            <a:ext cx="10515600" cy="4152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2251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Timeline&#10;&#10;Description automatically generated">
            <a:extLst>
              <a:ext uri="{FF2B5EF4-FFF2-40B4-BE49-F238E27FC236}">
                <a16:creationId xmlns:a16="http://schemas.microsoft.com/office/drawing/2014/main" id="{5287CD97-D7B9-461A-8B85-A22D7B48A5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800100"/>
            <a:ext cx="10515600" cy="5257800"/>
          </a:xfrm>
        </p:spPr>
      </p:pic>
    </p:spTree>
    <p:extLst>
      <p:ext uri="{BB962C8B-B14F-4D97-AF65-F5344CB8AC3E}">
        <p14:creationId xmlns:p14="http://schemas.microsoft.com/office/powerpoint/2010/main" val="34819349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C8EBB4A-379F-4FB3-AB10-00649ABFD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Exploratory vs Explanatory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92A9D9-BE2A-40AC-A2AD-943D1F2E41B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79149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Chart, line chart&#10;&#10;Description automatically generated">
            <a:extLst>
              <a:ext uri="{FF2B5EF4-FFF2-40B4-BE49-F238E27FC236}">
                <a16:creationId xmlns:a16="http://schemas.microsoft.com/office/drawing/2014/main" id="{C141AB1F-56A3-4C36-9FB7-44922FD1F3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975361"/>
            <a:ext cx="10515600" cy="4907279"/>
          </a:xfrm>
        </p:spPr>
      </p:pic>
    </p:spTree>
    <p:extLst>
      <p:ext uri="{BB962C8B-B14F-4D97-AF65-F5344CB8AC3E}">
        <p14:creationId xmlns:p14="http://schemas.microsoft.com/office/powerpoint/2010/main" val="15610653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67ED89C-2FF2-47E5-928C-24E28498A0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51187" y="484188"/>
            <a:ext cx="5889625" cy="5889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7296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picture containing bar chart&#10;&#10;Description automatically generated">
            <a:extLst>
              <a:ext uri="{FF2B5EF4-FFF2-40B4-BE49-F238E27FC236}">
                <a16:creationId xmlns:a16="http://schemas.microsoft.com/office/drawing/2014/main" id="{43848112-CAB6-43F7-9987-96D2FF42B0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2792" y="484188"/>
            <a:ext cx="3926416" cy="5889625"/>
          </a:xfrm>
        </p:spPr>
      </p:pic>
    </p:spTree>
    <p:extLst>
      <p:ext uri="{BB962C8B-B14F-4D97-AF65-F5344CB8AC3E}">
        <p14:creationId xmlns:p14="http://schemas.microsoft.com/office/powerpoint/2010/main" val="296605816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Diagram&#10;&#10;Description automatically generated">
            <a:extLst>
              <a:ext uri="{FF2B5EF4-FFF2-40B4-BE49-F238E27FC236}">
                <a16:creationId xmlns:a16="http://schemas.microsoft.com/office/drawing/2014/main" id="{2A19EDCD-EE4C-4919-99A5-0F3AC83D2D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1187" y="484188"/>
            <a:ext cx="5889625" cy="5889625"/>
          </a:xfrm>
        </p:spPr>
      </p:pic>
    </p:spTree>
    <p:extLst>
      <p:ext uri="{BB962C8B-B14F-4D97-AF65-F5344CB8AC3E}">
        <p14:creationId xmlns:p14="http://schemas.microsoft.com/office/powerpoint/2010/main" val="12495923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646F482B-8D17-4642-B162-560A7E64D4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946022"/>
            <a:ext cx="10515600" cy="4965957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94D55E1-F94F-4DFB-B285-D17200F2908A}"/>
              </a:ext>
            </a:extLst>
          </p:cNvPr>
          <p:cNvSpPr/>
          <p:nvPr/>
        </p:nvSpPr>
        <p:spPr>
          <a:xfrm>
            <a:off x="838200" y="299690"/>
            <a:ext cx="1023620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latin typeface="+mj-lt"/>
              </a:rPr>
              <a:t>The shadow of higher mortgage rates looms over the housing market</a:t>
            </a:r>
          </a:p>
        </p:txBody>
      </p:sp>
    </p:spTree>
    <p:extLst>
      <p:ext uri="{BB962C8B-B14F-4D97-AF65-F5344CB8AC3E}">
        <p14:creationId xmlns:p14="http://schemas.microsoft.com/office/powerpoint/2010/main" val="285122520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41E5D90-C6CA-439D-9E62-2022BF1466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 more information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961C9BD-C244-4A5A-8704-AD832490464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81778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1AB0E28-B95A-489A-8E46-2183C4307E2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4220774" y="813177"/>
            <a:ext cx="7054850" cy="5671185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660EA3D-1107-4B38-8931-1335BABF15C3}"/>
              </a:ext>
            </a:extLst>
          </p:cNvPr>
          <p:cNvSpPr/>
          <p:nvPr/>
        </p:nvSpPr>
        <p:spPr>
          <a:xfrm>
            <a:off x="422535" y="849269"/>
            <a:ext cx="345091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An excellent resource:</a:t>
            </a:r>
          </a:p>
          <a:p>
            <a:endParaRPr lang="en-US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n-US" u="sng" dirty="0">
                <a:solidFill>
                  <a:srgbClr val="0563C1"/>
                </a:solidFill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https://clauswilke.com/dataviz/</a:t>
            </a:r>
            <a:r>
              <a:rPr lang="en-US" dirty="0"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09285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E37B3-9B57-4C01-89E2-FB921E7D7B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Talk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018113-0D91-4D41-A387-44AD382C16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Guidelines for better data visualizations</a:t>
            </a:r>
            <a:br>
              <a:rPr lang="en-US" dirty="0"/>
            </a:br>
            <a:endParaRPr lang="en-US" dirty="0"/>
          </a:p>
          <a:p>
            <a:r>
              <a:rPr lang="en-US" dirty="0"/>
              <a:t>A case study: using data visualization to help talk about how the COVID-19 pandemic has affected the economy and housing markets</a:t>
            </a:r>
            <a:br>
              <a:rPr lang="en-US" dirty="0"/>
            </a:br>
            <a:endParaRPr lang="en-US" dirty="0"/>
          </a:p>
          <a:p>
            <a:r>
              <a:rPr lang="en-US" dirty="0"/>
              <a:t>Exploratory visualizations versus visualizations to communicate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48652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6BD652C-BB98-4A69-BCE7-0933E5A689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5258" y="1086142"/>
            <a:ext cx="4048125" cy="49911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663FE9E-17C0-4B01-B95C-1AD592BD68AE}"/>
              </a:ext>
            </a:extLst>
          </p:cNvPr>
          <p:cNvSpPr txBox="1"/>
          <p:nvPr/>
        </p:nvSpPr>
        <p:spPr>
          <a:xfrm>
            <a:off x="714895" y="1501775"/>
            <a:ext cx="482138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Better Data Visualizations: A Guide for Scholars, Researchers, and Wonks</a:t>
            </a:r>
          </a:p>
          <a:p>
            <a:r>
              <a:rPr lang="en-US" i="1" dirty="0"/>
              <a:t>By: Jonathan Schwabish</a:t>
            </a:r>
            <a:br>
              <a:rPr lang="en-US" i="1" dirty="0"/>
            </a:br>
            <a:endParaRPr lang="en-US" i="1" dirty="0"/>
          </a:p>
          <a:p>
            <a:r>
              <a:rPr lang="en-US" dirty="0"/>
              <a:t>Learn about principles of visual perception and data visualization best practices.</a:t>
            </a:r>
            <a:br>
              <a:rPr lang="en-US" dirty="0"/>
            </a:br>
            <a:endParaRPr lang="en-US" dirty="0"/>
          </a:p>
          <a:p>
            <a:r>
              <a:rPr lang="en-US" dirty="0"/>
              <a:t>Expand your graphic literacy by learning about more than 80 different visualization types.</a:t>
            </a:r>
          </a:p>
          <a:p>
            <a:endParaRPr lang="en-US" dirty="0"/>
          </a:p>
          <a:p>
            <a:r>
              <a:rPr lang="en-US" dirty="0"/>
              <a:t>Learn how to define your audience and goals, and choose the chart, graph, or diagram that best fits for your data.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18F272F-C750-4E1F-B51E-B242E41CE773}"/>
              </a:ext>
            </a:extLst>
          </p:cNvPr>
          <p:cNvSpPr/>
          <p:nvPr/>
        </p:nvSpPr>
        <p:spPr>
          <a:xfrm>
            <a:off x="714895" y="6320501"/>
            <a:ext cx="1168769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https://policyviz.com/2021/02/11/inside-better-data-visualizations-a-guide-for-scholars-researchers-and-wonks/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710400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E245AE1-825F-4E12-B0A6-F8A20DC8FFC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2902" y="1307340"/>
            <a:ext cx="8793311" cy="505321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2B2B7FB-F9D2-4F70-AC6F-C1D0ADBB5C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25847" y="215974"/>
            <a:ext cx="2465410" cy="4041656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B26CD57-205C-4160-ABE1-E1D5C48C93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25847" y="4257630"/>
            <a:ext cx="2673251" cy="239050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F5C644D-D57A-4F70-B5C0-915D6CA64C1F}"/>
              </a:ext>
            </a:extLst>
          </p:cNvPr>
          <p:cNvSpPr txBox="1"/>
          <p:nvPr/>
        </p:nvSpPr>
        <p:spPr>
          <a:xfrm>
            <a:off x="292902" y="523637"/>
            <a:ext cx="8557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Find reproducible R code at lenkiefer.com, or follow me on Twitter and LinkedIn </a:t>
            </a:r>
          </a:p>
        </p:txBody>
      </p:sp>
    </p:spTree>
    <p:extLst>
      <p:ext uri="{BB962C8B-B14F-4D97-AF65-F5344CB8AC3E}">
        <p14:creationId xmlns:p14="http://schemas.microsoft.com/office/powerpoint/2010/main" val="9663349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1B5BE3-F5F1-4F33-A1D3-2D9FEE1EAF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Visualization Guidelines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14C091-5FFB-44E2-BB26-A57387D9AAA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5230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3F0DC97-AC6E-4BDA-9985-54F9B297E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Five Guidelines from Jon Schwabish’s </a:t>
            </a:r>
            <a:r>
              <a:rPr lang="en-US" i="1" dirty="0"/>
              <a:t>Better Data Visualizations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F42C7FB-D463-4CAA-AB7D-49D685BE65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08999"/>
            <a:ext cx="10515600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Show the Data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Reduce the Clutter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Integrate Graphics and Text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Small Multiples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Start with Gray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1DB782D-F8EC-4EE3-86EE-502E77377D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2720" y="1958090"/>
            <a:ext cx="3408311" cy="4202247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4E3450D-7A91-4BD1-B1D3-E6C997444462}"/>
              </a:ext>
            </a:extLst>
          </p:cNvPr>
          <p:cNvSpPr/>
          <p:nvPr/>
        </p:nvSpPr>
        <p:spPr>
          <a:xfrm>
            <a:off x="714895" y="6320501"/>
            <a:ext cx="1168769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https://policyviz.com/2021/02/11/inside-better-data-visualizations-a-guide-for-scholars-researchers-and-wonks/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8772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6C1E0-0E2B-4440-9852-B36250C294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Using data visualization to help talk about how the COVID-19 pandemic has affected the economy and housing markets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4760B4-DBDB-4961-AD4E-0CE2D1C360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9561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Chart&#10;&#10;Description automatically generated">
            <a:extLst>
              <a:ext uri="{FF2B5EF4-FFF2-40B4-BE49-F238E27FC236}">
                <a16:creationId xmlns:a16="http://schemas.microsoft.com/office/drawing/2014/main" id="{DCAA0407-D7D9-415D-849A-4ECF17BC9D7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1143000"/>
            <a:ext cx="4572000" cy="4572000"/>
          </a:xfrm>
        </p:spPr>
      </p:pic>
    </p:spTree>
    <p:extLst>
      <p:ext uri="{BB962C8B-B14F-4D97-AF65-F5344CB8AC3E}">
        <p14:creationId xmlns:p14="http://schemas.microsoft.com/office/powerpoint/2010/main" val="28844164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85F82191-DC19-4CA3-828E-857236095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 economy contracts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7BFE959D-F841-46EA-B126-F2D9E51E03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6901" y="1825625"/>
            <a:ext cx="695819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4739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841412-7435-46DA-903C-BAB92B0D74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Most of the decline in 2020 GDP was due to contraction in personal consumption expenditures on services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6F3B57A-0B54-4F95-B542-BB05FD4960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6847" y="1825625"/>
            <a:ext cx="6958306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01839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4971</TotalTime>
  <Words>296</Words>
  <Application>Microsoft Office PowerPoint</Application>
  <PresentationFormat>Widescreen</PresentationFormat>
  <Paragraphs>36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4" baseType="lpstr">
      <vt:lpstr>Arial</vt:lpstr>
      <vt:lpstr>Calibri</vt:lpstr>
      <vt:lpstr>Office Theme</vt:lpstr>
      <vt:lpstr>Data Visualization</vt:lpstr>
      <vt:lpstr>PowerPoint Presentation</vt:lpstr>
      <vt:lpstr>Talk overview</vt:lpstr>
      <vt:lpstr>Data Visualization Guidelines</vt:lpstr>
      <vt:lpstr>Five Guidelines from Jon Schwabish’s Better Data Visualizations</vt:lpstr>
      <vt:lpstr>Using data visualization to help talk about how the COVID-19 pandemic has affected the economy and housing markets</vt:lpstr>
      <vt:lpstr>PowerPoint Presentation</vt:lpstr>
      <vt:lpstr>US economy contracts</vt:lpstr>
      <vt:lpstr>Most of the decline in 2020 GDP was due to contraction in personal consumption expenditures on services</vt:lpstr>
      <vt:lpstr>US job growth decelerates</vt:lpstr>
      <vt:lpstr>The US economy is down over 9 million payroll jobs since Feb 2020</vt:lpstr>
      <vt:lpstr>How did the housing market respond?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Exploratory vs Explanatory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Get more information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Kiefer, Leonard Carl</dc:creator>
  <cp:lastModifiedBy>Leonard Kiefer</cp:lastModifiedBy>
  <cp:revision>27</cp:revision>
  <dcterms:created xsi:type="dcterms:W3CDTF">2020-12-11T14:44:15Z</dcterms:created>
  <dcterms:modified xsi:type="dcterms:W3CDTF">2021-02-26T13:00:35Z</dcterms:modified>
</cp:coreProperties>
</file>